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 Medium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E2095B-6CD9-4D62-85D8-8AA804E6B8CE}">
  <a:tblStyle styleId="{BCE2095B-6CD9-4D62-85D8-8AA804E6B8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3cfd3036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3cfd3036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3cd84be2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3cd84be2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cfd3036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3cfd3036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cd84be27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3cd84be2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3cfd3036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3cfd3036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3cd84be2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3cd84be2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3cd84be27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3cd84be27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cfd3036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d3cfd3036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cfd3036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3cfd3036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3cd84bb09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2d3cd84bb09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3cfd303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3cfd303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cfd303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3cfd303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3cfd3036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3cfd3036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3cfd3036d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3cfd3036d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3cfd3036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3cfd3036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3cfd3036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3cfd3036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3cfd3036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3cfd3036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0.png"/><Relationship Id="rId13" Type="http://schemas.openxmlformats.org/officeDocument/2006/relationships/image" Target="../media/image7.jp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2.jpg"/><Relationship Id="rId15" Type="http://schemas.openxmlformats.org/officeDocument/2006/relationships/image" Target="../media/image6.jpg"/><Relationship Id="rId14" Type="http://schemas.openxmlformats.org/officeDocument/2006/relationships/image" Target="../media/image12.png"/><Relationship Id="rId16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21.jp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00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	</a:t>
            </a:r>
            <a:r>
              <a:rPr lang="en-GB" sz="10200">
                <a:latin typeface="Impact"/>
                <a:ea typeface="Impact"/>
                <a:cs typeface="Impact"/>
                <a:sym typeface="Impact"/>
              </a:rPr>
              <a:t>COGITATORS</a:t>
            </a:r>
            <a:endParaRPr sz="102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125" y="408063"/>
            <a:ext cx="2414351" cy="9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499" y="245987"/>
            <a:ext cx="1742650" cy="1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98175" y="3870850"/>
            <a:ext cx="62598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E-TICARET HACKATHON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/>
          <p:nvPr/>
        </p:nvSpPr>
        <p:spPr>
          <a:xfrm>
            <a:off x="0" y="-12"/>
            <a:ext cx="2464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-104100" y="2285408"/>
            <a:ext cx="27300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Detection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34" y="0"/>
            <a:ext cx="68454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0" y="-12"/>
            <a:ext cx="2464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-104100" y="2285408"/>
            <a:ext cx="27300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Detection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275" y="1177524"/>
            <a:ext cx="2091351" cy="27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313" y="952300"/>
            <a:ext cx="1889325" cy="25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986075" y="3885875"/>
            <a:ext cx="1603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bag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 rot="-5400000">
            <a:off x="4898850" y="2002400"/>
            <a:ext cx="1825200" cy="115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</a:t>
            </a:r>
            <a:r>
              <a:rPr lang="en-GB">
                <a:solidFill>
                  <a:schemeClr val="dk1"/>
                </a:solidFill>
              </a:rPr>
              <a:t>rounding  Dino</a:t>
            </a:r>
            <a:br>
              <a:rPr lang="en-GB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(open vocab)</a:t>
            </a:r>
            <a:endParaRPr sz="1100"/>
          </a:p>
        </p:txBody>
      </p:sp>
      <p:cxnSp>
        <p:nvCxnSpPr>
          <p:cNvPr id="155" name="Google Shape;155;p23"/>
          <p:cNvCxnSpPr>
            <a:stCxn id="152" idx="3"/>
            <a:endCxn id="154" idx="0"/>
          </p:cNvCxnSpPr>
          <p:nvPr/>
        </p:nvCxnSpPr>
        <p:spPr>
          <a:xfrm>
            <a:off x="4732638" y="2211850"/>
            <a:ext cx="498900" cy="3705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" name="Google Shape;156;p23"/>
          <p:cNvCxnSpPr>
            <a:stCxn id="153" idx="3"/>
            <a:endCxn id="154" idx="0"/>
          </p:cNvCxnSpPr>
          <p:nvPr/>
        </p:nvCxnSpPr>
        <p:spPr>
          <a:xfrm flipH="1" rot="10800000">
            <a:off x="4589875" y="2582225"/>
            <a:ext cx="641700" cy="14874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-12"/>
            <a:ext cx="2464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-104100" y="2285408"/>
            <a:ext cx="27300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Segmentation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11" y="0"/>
            <a:ext cx="52173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-12"/>
            <a:ext cx="2464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-104100" y="2285408"/>
            <a:ext cx="27300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Product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Segmentation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25"/>
          <p:cNvSpPr/>
          <p:nvPr/>
        </p:nvSpPr>
        <p:spPr>
          <a:xfrm rot="-5400000">
            <a:off x="4842325" y="1991850"/>
            <a:ext cx="1825200" cy="115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Box Segmenter</a:t>
            </a:r>
            <a:endParaRPr sz="1100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175" y="1310025"/>
            <a:ext cx="1892601" cy="252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375" y="272550"/>
            <a:ext cx="1602549" cy="213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5"/>
          <p:cNvCxnSpPr>
            <a:stCxn id="170" idx="2"/>
            <a:endCxn id="172" idx="1"/>
          </p:cNvCxnSpPr>
          <p:nvPr/>
        </p:nvCxnSpPr>
        <p:spPr>
          <a:xfrm flipH="1" rot="10800000">
            <a:off x="6334825" y="1340850"/>
            <a:ext cx="816600" cy="12309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25"/>
          <p:cNvCxnSpPr>
            <a:stCxn id="171" idx="3"/>
            <a:endCxn id="170" idx="0"/>
          </p:cNvCxnSpPr>
          <p:nvPr/>
        </p:nvCxnSpPr>
        <p:spPr>
          <a:xfrm>
            <a:off x="4656776" y="2571751"/>
            <a:ext cx="518100" cy="600"/>
          </a:xfrm>
          <a:prstGeom prst="curvedConnector3">
            <a:avLst>
              <a:gd fmla="val 5001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5" name="Google Shape;1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1376" y="2823100"/>
            <a:ext cx="1602549" cy="21367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5"/>
          <p:cNvCxnSpPr>
            <a:stCxn id="172" idx="2"/>
            <a:endCxn id="175" idx="0"/>
          </p:cNvCxnSpPr>
          <p:nvPr/>
        </p:nvCxnSpPr>
        <p:spPr>
          <a:xfrm flipH="1" rot="-5400000">
            <a:off x="7746100" y="2615825"/>
            <a:ext cx="413700" cy="600"/>
          </a:xfrm>
          <a:prstGeom prst="curved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0" y="0"/>
            <a:ext cx="31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199800" y="1640992"/>
            <a:ext cx="27300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Background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+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Image Upscaling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518" y="0"/>
            <a:ext cx="60144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738725" y="4066475"/>
            <a:ext cx="20598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Color Detection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0" y="0"/>
            <a:ext cx="31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0" name="Google Shape;190;p27"/>
          <p:cNvSpPr txBox="1"/>
          <p:nvPr>
            <p:ph type="title"/>
          </p:nvPr>
        </p:nvSpPr>
        <p:spPr>
          <a:xfrm>
            <a:off x="199800" y="1640992"/>
            <a:ext cx="27300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Background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Generation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49" y="737059"/>
            <a:ext cx="2730000" cy="363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00" y="737084"/>
            <a:ext cx="2730000" cy="3669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7"/>
          <p:cNvCxnSpPr>
            <a:stCxn id="191" idx="3"/>
            <a:endCxn id="192" idx="1"/>
          </p:cNvCxnSpPr>
          <p:nvPr/>
        </p:nvCxnSpPr>
        <p:spPr>
          <a:xfrm>
            <a:off x="5992349" y="2557051"/>
            <a:ext cx="332700" cy="14700"/>
          </a:xfrm>
          <a:prstGeom prst="curvedConnector3">
            <a:avLst>
              <a:gd fmla="val 4997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0"/>
            <a:ext cx="31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99800" y="1640992"/>
            <a:ext cx="27300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Image Upscaling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50" y="737059"/>
            <a:ext cx="2730000" cy="366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00" y="737073"/>
            <a:ext cx="2730000" cy="3669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8"/>
          <p:cNvCxnSpPr>
            <a:stCxn id="200" idx="3"/>
            <a:endCxn id="201" idx="1"/>
          </p:cNvCxnSpPr>
          <p:nvPr/>
        </p:nvCxnSpPr>
        <p:spPr>
          <a:xfrm>
            <a:off x="5992350" y="2571745"/>
            <a:ext cx="332400" cy="600"/>
          </a:xfrm>
          <a:prstGeom prst="curvedConnector3">
            <a:avLst>
              <a:gd fmla="val 500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0" y="0"/>
            <a:ext cx="31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199800" y="2245049"/>
            <a:ext cx="27300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Örnek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(Çocuk Kazak)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600" y="1059550"/>
            <a:ext cx="6014403" cy="272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0" y="0"/>
            <a:ext cx="31296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15" name="Google Shape;215;p30"/>
          <p:cNvSpPr txBox="1"/>
          <p:nvPr>
            <p:ph type="title"/>
          </p:nvPr>
        </p:nvSpPr>
        <p:spPr>
          <a:xfrm>
            <a:off x="199800" y="2245049"/>
            <a:ext cx="27300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Örnek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(Çocuk Kazak)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28515" l="0" r="0" t="0"/>
          <a:stretch/>
        </p:blipFill>
        <p:spPr>
          <a:xfrm>
            <a:off x="3282000" y="152400"/>
            <a:ext cx="5822500" cy="2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050" y="2245041"/>
            <a:ext cx="6014397" cy="28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14"/>
          <p:cNvGrpSpPr/>
          <p:nvPr/>
        </p:nvGrpSpPr>
        <p:grpSpPr>
          <a:xfrm>
            <a:off x="342825" y="1446914"/>
            <a:ext cx="1967175" cy="2420107"/>
            <a:chOff x="1286126" y="2115690"/>
            <a:chExt cx="2622900" cy="3226810"/>
          </a:xfrm>
        </p:grpSpPr>
        <p:pic>
          <p:nvPicPr>
            <p:cNvPr id="63" name="Google Shape;6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09644" y="2115690"/>
              <a:ext cx="1175798" cy="1175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4"/>
            <p:cNvSpPr txBox="1"/>
            <p:nvPr/>
          </p:nvSpPr>
          <p:spPr>
            <a:xfrm>
              <a:off x="1889976" y="3603746"/>
              <a:ext cx="1537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Osama SHBIB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1286126" y="5024500"/>
              <a:ext cx="2622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2508068" y="1446914"/>
            <a:ext cx="1967175" cy="2420107"/>
            <a:chOff x="3908960" y="2115690"/>
            <a:chExt cx="2622900" cy="3226810"/>
          </a:xfrm>
        </p:grpSpPr>
        <p:pic>
          <p:nvPicPr>
            <p:cNvPr id="67" name="Google Shape;6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2478" y="2115690"/>
              <a:ext cx="1175798" cy="1175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4"/>
            <p:cNvSpPr txBox="1"/>
            <p:nvPr/>
          </p:nvSpPr>
          <p:spPr>
            <a:xfrm>
              <a:off x="4339569" y="3603738"/>
              <a:ext cx="1966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Besher ALKURDİ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 txBox="1"/>
            <p:nvPr/>
          </p:nvSpPr>
          <p:spPr>
            <a:xfrm>
              <a:off x="3908960" y="5024500"/>
              <a:ext cx="2622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" name="Google Shape;70;p14"/>
          <p:cNvGrpSpPr/>
          <p:nvPr/>
        </p:nvGrpSpPr>
        <p:grpSpPr>
          <a:xfrm>
            <a:off x="4673312" y="1446914"/>
            <a:ext cx="1967175" cy="2420107"/>
            <a:chOff x="6706024" y="2115690"/>
            <a:chExt cx="2622900" cy="3226810"/>
          </a:xfrm>
        </p:grpSpPr>
        <p:pic>
          <p:nvPicPr>
            <p:cNvPr id="71" name="Google Shape;7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29542" y="2115690"/>
              <a:ext cx="1175798" cy="1175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p14"/>
            <p:cNvSpPr txBox="1"/>
            <p:nvPr/>
          </p:nvSpPr>
          <p:spPr>
            <a:xfrm>
              <a:off x="7309866" y="3566521"/>
              <a:ext cx="16212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Rayene BECH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6706024" y="5024500"/>
              <a:ext cx="2622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6838555" y="1446914"/>
            <a:ext cx="1967175" cy="2420107"/>
            <a:chOff x="9441215" y="2115690"/>
            <a:chExt cx="2622900" cy="3226810"/>
          </a:xfrm>
        </p:grpSpPr>
        <p:pic>
          <p:nvPicPr>
            <p:cNvPr id="75" name="Google Shape;75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64733" y="2115690"/>
              <a:ext cx="1175798" cy="1175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4"/>
            <p:cNvSpPr txBox="1"/>
            <p:nvPr/>
          </p:nvSpPr>
          <p:spPr>
            <a:xfrm>
              <a:off x="9902441" y="3553171"/>
              <a:ext cx="18981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GB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Abdullah KOÇAK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9441215" y="5024500"/>
              <a:ext cx="26229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14"/>
          <p:cNvSpPr txBox="1"/>
          <p:nvPr/>
        </p:nvSpPr>
        <p:spPr>
          <a:xfrm>
            <a:off x="2144807" y="551332"/>
            <a:ext cx="4989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ÜYELER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993788" y="4702894"/>
            <a:ext cx="180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Cogitators</a:t>
            </a:r>
            <a:r>
              <a:rPr b="0" i="0" lang="en-GB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GB" sz="1300">
                <a:latin typeface="Calibri"/>
                <a:ea typeface="Calibri"/>
                <a:cs typeface="Calibri"/>
                <a:sym typeface="Calibri"/>
              </a:rPr>
              <a:t>563647</a:t>
            </a:r>
            <a:r>
              <a:rPr b="0" i="0" lang="en-GB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288" y="3521588"/>
            <a:ext cx="591675" cy="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2950" y="3521588"/>
            <a:ext cx="591675" cy="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3738" y="3521588"/>
            <a:ext cx="591675" cy="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2256" y="3521588"/>
            <a:ext cx="591675" cy="5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0844" y="3644288"/>
            <a:ext cx="346275" cy="3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9">
            <a:alphaModFix/>
          </a:blip>
          <a:srcRect b="11543" l="0" r="0" t="0"/>
          <a:stretch/>
        </p:blipFill>
        <p:spPr>
          <a:xfrm>
            <a:off x="7339763" y="1411125"/>
            <a:ext cx="935700" cy="96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99506" y="3622200"/>
            <a:ext cx="390451" cy="3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46084" y="3571894"/>
            <a:ext cx="491063" cy="49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27150" y="3575503"/>
            <a:ext cx="483844" cy="48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09225" y="1410103"/>
            <a:ext cx="964800" cy="9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3988" y="1411125"/>
            <a:ext cx="964800" cy="96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74503" y="1410113"/>
            <a:ext cx="964800" cy="964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78838" y="3571894"/>
            <a:ext cx="491063" cy="491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Tanımı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Kırsal alanlarda dijitalleşme ve e-ticaret platformlarının kullanım oranı düşük seviyelerde kalmaktadır.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 eksiklik, yerel ekonomilerin büyümesini engellemekte ve kırsal kalkınmayı yavaşlatmaktadır.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Dijitalleşme ve e-ticaret entegrasyonu ile bu bölgelere sürdürülebilir büyüme sağlanabilir.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Çözümümüz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</a:t>
            </a:r>
            <a:r>
              <a:rPr lang="en-GB"/>
              <a:t>ırsal alanlardaki küçük üreticileri ve kooperatifleri, e-ticaret platformlarına daha kolay entegre edebilecek bir çözüm geliştirmeyi hedefliyoruz.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Çözümümüz, kullanıcı dostu bir arayüz ve akıllı algoritmalarla, yerel üreticilerin ürünlerini Trendyol platformuna yüklemelerini kolaylaştıracak ve satışlarını artıracaktır.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Teknik Uygulama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163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Yapay Zeka Destekli Ürün Tanımlama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Ürün özelliklerinin otomatik algılıyoruz ve paylaşılmaya hazır ediyoruz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Kullanıcıdan hem yazılı hem de sesli girdi alabiliyoruz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Ölçeklenebilir küçük, hızlı, ve az kaynak tüketen bir sistem kurduk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Teknik beceri gerektirmeyen basit ve erişilebilir bir arayüz sunuyoruz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Çok dilli destek ve otomatik dil tanıma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İngilizce ve Türkçe için desteğimiz mevcut. Farklı diller kolayca eklenebilir.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Kullanılan Araçlar ve Modeller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348075"/>
            <a:ext cx="85206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Streamlit</a:t>
            </a:r>
            <a:endParaRPr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Arayüzün ve sistem akışının bulunduğu bir sunucu kurduk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ComfyUI</a:t>
            </a:r>
            <a:endParaRPr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Kolay prototipleme ve production’a hazır diffusion pipeline kurduk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ComfyUI, Streamlit e websocket kullanarak bağladık.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Whisper v3 Turbo</a:t>
            </a:r>
            <a:endParaRPr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OpenAI tarafından yeni yayınlanan konuşmadan metne modelini kullanıcıdan ses almak için kullandık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Kullanılan Araçlar ve Modeller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348075"/>
            <a:ext cx="8520600" cy="29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3" name="Google Shape;123;p19"/>
          <p:cNvGraphicFramePr/>
          <p:nvPr/>
        </p:nvGraphicFramePr>
        <p:xfrm>
          <a:off x="446200" y="117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{BCE2095B-6CD9-4D62-85D8-8AA804E6B8CE}</a:tableStyleId>
              </a:tblPr>
              <a:tblGrid>
                <a:gridCol w="3463950"/>
                <a:gridCol w="2819575"/>
                <a:gridCol w="1783975"/>
              </a:tblGrid>
              <a:tr h="4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Model Adı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Amacı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Lisansı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IDEA-Research/grounding-dino-base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 Detection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Apache 2.0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finegrain/finegrain-box-segmenter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Object Segmentation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stabilityai/stable-diffusion-2-inpainting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Inpainting and Background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Openrail++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ai-forever/Real-ESRGAN (x2)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Image Upscaler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BSD 3 Clause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openai/whisper-large-v3-turbo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Speech-To-Text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Apache 2.0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1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meta-llama/Llama-3.2-11B-Vision-Instruct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Vision Language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Llama3.2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-2631" l="0" r="-1615" t="-2620"/>
          <a:stretch/>
        </p:blipFill>
        <p:spPr>
          <a:xfrm>
            <a:off x="2683375" y="0"/>
            <a:ext cx="6460626" cy="50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0" y="-12"/>
            <a:ext cx="2464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-104100" y="2285388"/>
            <a:ext cx="26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Pipeline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0" y="0"/>
            <a:ext cx="25338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-98100" y="2135696"/>
            <a:ext cx="27300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Arayüz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00" y="710250"/>
            <a:ext cx="6610202" cy="288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